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Chapter 1: Understanding Stakeholders and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Navigating Sustainability in Asia</a:t>
            </a:r>
          </a:p>
          <a:p>
            <a:endParaRPr/>
          </a:p>
          <a:p>
            <a:r>
              <a:t>Instructor Slide Deck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Effective sustainability in Asia requires:</a:t>
            </a:r>
          </a:p>
          <a:p>
            <a:r>
              <a:rPr dirty="0"/>
              <a:t>Contextual understanding</a:t>
            </a:r>
          </a:p>
          <a:p>
            <a:r>
              <a:rPr dirty="0"/>
              <a:t>Institutional awareness</a:t>
            </a:r>
          </a:p>
          <a:p>
            <a:r>
              <a:rPr dirty="0"/>
              <a:t>Strategic judgment</a:t>
            </a:r>
          </a:p>
          <a:p>
            <a:endParaRPr dirty="0"/>
          </a:p>
          <a:p>
            <a:pPr marL="0" indent="0">
              <a:buNone/>
            </a:pPr>
            <a:r>
              <a:rPr dirty="0">
                <a:solidFill>
                  <a:srgbClr val="FF0000"/>
                </a:solidFill>
              </a:rPr>
              <a:t>There is no one-size-fits-all model.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Understand why sustainability outcomes differ across Asian markets</a:t>
            </a:r>
          </a:p>
          <a:p>
            <a:r>
              <a:rPr dirty="0"/>
              <a:t>Identify key stakeholder groups and their incentives</a:t>
            </a:r>
          </a:p>
          <a:p>
            <a:r>
              <a:rPr dirty="0"/>
              <a:t>Recognize the role of institutions, ownership, and political economy</a:t>
            </a:r>
          </a:p>
          <a:p>
            <a:r>
              <a:rPr dirty="0"/>
              <a:t>Apply context-aware judgment to ESG decision-making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dirty="0"/>
              <a:t>Asia is not a single market; institutional diversity matters</a:t>
            </a:r>
          </a:p>
          <a:p>
            <a:r>
              <a:rPr dirty="0"/>
              <a:t>Sustainability often functions as strategy, not compliance</a:t>
            </a:r>
          </a:p>
          <a:p>
            <a:r>
              <a:rPr dirty="0"/>
              <a:t>Ownership and state influence shape incentives</a:t>
            </a:r>
          </a:p>
          <a:p>
            <a:r>
              <a:rPr dirty="0"/>
              <a:t>Enforcement capacity varies widely</a:t>
            </a:r>
          </a:p>
          <a:p>
            <a:r>
              <a:rPr dirty="0"/>
              <a:t>Crises often accelerate reform</a:t>
            </a:r>
          </a:p>
          <a:p>
            <a:r>
              <a:rPr dirty="0"/>
              <a:t>Hybrid approaches dominate in practice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83356" y="1928731"/>
            <a:ext cx="3333749" cy="2624327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5" y="1967266"/>
            <a:ext cx="1971675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4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Figure 1.1 Sustainability Drivers in Asia</a:t>
            </a:r>
            <a:endParaRPr lang="en-US" sz="24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 diagram of a company&#10;&#10;AI-generated content may be incorrect.">
            <a:extLst>
              <a:ext uri="{FF2B5EF4-FFF2-40B4-BE49-F238E27FC236}">
                <a16:creationId xmlns:a16="http://schemas.microsoft.com/office/drawing/2014/main" id="{1141B288-17E5-34BF-B36E-D00E7C4381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1196" y="247535"/>
            <a:ext cx="5424117" cy="5986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Regional Insights: East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dirty="0"/>
              <a:t>China:</a:t>
            </a:r>
          </a:p>
          <a:p>
            <a:r>
              <a:rPr dirty="0"/>
              <a:t>Strong state role and policy-driven sustainability</a:t>
            </a:r>
          </a:p>
          <a:p>
            <a:r>
              <a:rPr dirty="0"/>
              <a:t>Rapid regulatory evolution</a:t>
            </a:r>
          </a:p>
          <a:p>
            <a:endParaRPr dirty="0"/>
          </a:p>
          <a:p>
            <a:pPr marL="0" indent="0">
              <a:buNone/>
            </a:pPr>
            <a:r>
              <a:rPr dirty="0"/>
              <a:t>Japan:</a:t>
            </a:r>
          </a:p>
          <a:p>
            <a:r>
              <a:rPr dirty="0"/>
              <a:t>Stewardship Code and investor engagement</a:t>
            </a:r>
          </a:p>
          <a:p>
            <a:r>
              <a:rPr dirty="0"/>
              <a:t>Consensus-driven governance</a:t>
            </a:r>
          </a:p>
          <a:p>
            <a:endParaRPr dirty="0"/>
          </a:p>
          <a:p>
            <a:pPr marL="0" indent="0">
              <a:buNone/>
            </a:pPr>
            <a:r>
              <a:rPr dirty="0"/>
              <a:t>Korea:</a:t>
            </a:r>
          </a:p>
          <a:p>
            <a:r>
              <a:rPr dirty="0"/>
              <a:t>Chaebol governance reforms</a:t>
            </a:r>
          </a:p>
          <a:p>
            <a:r>
              <a:rPr dirty="0"/>
              <a:t>Growing investor pressure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Regional Insights: South &amp; Southeast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dirty="0"/>
              <a:t>India:</a:t>
            </a:r>
          </a:p>
          <a:p>
            <a:r>
              <a:rPr dirty="0"/>
              <a:t>Rapid regulatory development</a:t>
            </a:r>
          </a:p>
          <a:p>
            <a:r>
              <a:rPr dirty="0"/>
              <a:t>Strong disclosure momentum</a:t>
            </a:r>
          </a:p>
          <a:p>
            <a:endParaRPr dirty="0"/>
          </a:p>
          <a:p>
            <a:pPr marL="0" indent="0">
              <a:buNone/>
            </a:pPr>
            <a:r>
              <a:rPr dirty="0"/>
              <a:t>ASEAN:</a:t>
            </a:r>
          </a:p>
          <a:p>
            <a:r>
              <a:rPr dirty="0"/>
              <a:t>Diverse institutional capacity</a:t>
            </a:r>
          </a:p>
          <a:p>
            <a:r>
              <a:rPr dirty="0"/>
              <a:t>Mix of voluntary and mandatory approaches</a:t>
            </a:r>
          </a:p>
          <a:p>
            <a:r>
              <a:rPr dirty="0"/>
              <a:t>Emphasis on pragmatism and growth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Snippets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dirty="0"/>
              <a:t>Illustrative examples:</a:t>
            </a:r>
          </a:p>
          <a:p>
            <a:r>
              <a:rPr dirty="0"/>
              <a:t>BYD – industrial policy and sustainability alignment</a:t>
            </a:r>
          </a:p>
          <a:p>
            <a:r>
              <a:rPr dirty="0"/>
              <a:t>SK </a:t>
            </a:r>
            <a:r>
              <a:rPr dirty="0" err="1"/>
              <a:t>hynix</a:t>
            </a:r>
            <a:r>
              <a:rPr dirty="0"/>
              <a:t> – investor engagement and ESG performance</a:t>
            </a:r>
          </a:p>
          <a:p>
            <a:r>
              <a:rPr dirty="0"/>
              <a:t>TSMC – governance and geopolitical exposure</a:t>
            </a:r>
          </a:p>
          <a:p>
            <a:r>
              <a:rPr dirty="0"/>
              <a:t>ACGA</a:t>
            </a:r>
            <a:r>
              <a:rPr lang="en-GB" dirty="0"/>
              <a:t> </a:t>
            </a:r>
            <a:r>
              <a:rPr lang="en-US" altLang="zh-CN" dirty="0"/>
              <a:t>ranking</a:t>
            </a:r>
            <a:r>
              <a:rPr dirty="0"/>
              <a:t> – governance benchmarking</a:t>
            </a:r>
          </a:p>
          <a:p>
            <a:r>
              <a:rPr dirty="0"/>
              <a:t>GPIF / NPS – stewardship leadership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Sustainability is a strategic, not compliance, issue</a:t>
            </a:r>
          </a:p>
          <a:p>
            <a:r>
              <a:rPr dirty="0"/>
              <a:t>Context and incentives matter more than formal rules</a:t>
            </a:r>
          </a:p>
          <a:p>
            <a:r>
              <a:rPr dirty="0"/>
              <a:t>Ownership structures shape outcomes</a:t>
            </a:r>
          </a:p>
          <a:p>
            <a:r>
              <a:rPr dirty="0"/>
              <a:t>Crises often trigger reform</a:t>
            </a:r>
          </a:p>
          <a:p>
            <a:r>
              <a:rPr dirty="0"/>
              <a:t>Global standards require local adaptation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Where do our incentives truly support (or undermine) sustainability?</a:t>
            </a:r>
          </a:p>
          <a:p>
            <a:pPr marL="0" indent="0">
              <a:buNone/>
            </a:pPr>
            <a:r>
              <a:rPr dirty="0"/>
              <a:t>2. How exposed are we to regulatory or geopolitical shifts?</a:t>
            </a:r>
          </a:p>
          <a:p>
            <a:pPr marL="0" indent="0">
              <a:buNone/>
            </a:pPr>
            <a:r>
              <a:rPr dirty="0"/>
              <a:t>3. Are our governance structures fit for long-term resilience?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296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Chapter 1: Understanding Stakeholders and Groups</vt:lpstr>
      <vt:lpstr>Learning Objectives</vt:lpstr>
      <vt:lpstr>Summary of Key Points</vt:lpstr>
      <vt:lpstr>Figure 1.1 Sustainability Drivers in Asia</vt:lpstr>
      <vt:lpstr>Regional Insights: East Asia</vt:lpstr>
      <vt:lpstr>Regional Insights: South &amp; Southeast Asia</vt:lpstr>
      <vt:lpstr>Case Snippets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2025-12-31T00:55:40Z</dcterms:modified>
  <cp:category/>
</cp:coreProperties>
</file>